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9" r:id="rId3"/>
    <p:sldId id="260" r:id="rId4"/>
    <p:sldId id="264" r:id="rId5"/>
    <p:sldId id="268" r:id="rId6"/>
    <p:sldId id="261" r:id="rId7"/>
    <p:sldId id="263" r:id="rId8"/>
    <p:sldId id="265" r:id="rId9"/>
    <p:sldId id="262" r:id="rId10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9" autoAdjust="0"/>
    <p:restoredTop sz="94622" autoAdjust="0"/>
  </p:normalViewPr>
  <p:slideViewPr>
    <p:cSldViewPr snapToGrid="0">
      <p:cViewPr>
        <p:scale>
          <a:sx n="125" d="100"/>
          <a:sy n="125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46EE9AD-3568-487C-A30E-92D08E3DFFD4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C6A63DF-63E4-43D6-8EC1-DA0CD17DC492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97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</a:t>
            </a:r>
            <a:r>
              <a:rPr lang="de-DE" dirty="0" err="1" smtClean="0"/>
              <a:t>gl_DrawBuffer</a:t>
            </a:r>
            <a:r>
              <a:rPr lang="de-DE" dirty="0" smtClean="0"/>
              <a:t>(GL_NONE))</a:t>
            </a:r>
          </a:p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6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en-US" dirty="0" smtClean="0">
                <a:latin typeface="Arial" panose="020B0604020202020204" pitchFamily="34" charset="0"/>
              </a:rPr>
              <a:t>Tiefenpuffer darf nicht beschrieben</a:t>
            </a:r>
            <a:r>
              <a:rPr lang="de-DE" altLang="en-US" baseline="0" dirty="0" smtClean="0">
                <a:latin typeface="Arial" panose="020B0604020202020204" pitchFamily="34" charset="0"/>
              </a:rPr>
              <a:t> werden bei </a:t>
            </a:r>
            <a:r>
              <a:rPr lang="de-DE" altLang="en-US" baseline="0" dirty="0" err="1" smtClean="0">
                <a:latin typeface="Arial" panose="020B0604020202020204" pitchFamily="34" charset="0"/>
              </a:rPr>
              <a:t>Occlusion</a:t>
            </a:r>
            <a:r>
              <a:rPr lang="de-DE" altLang="en-US" baseline="0" dirty="0" smtClean="0">
                <a:latin typeface="Arial" panose="020B0604020202020204" pitchFamily="34" charset="0"/>
              </a:rPr>
              <a:t> </a:t>
            </a:r>
            <a:r>
              <a:rPr lang="de-DE" altLang="en-US" baseline="0" dirty="0" err="1" smtClean="0">
                <a:latin typeface="Arial" panose="020B0604020202020204" pitchFamily="34" charset="0"/>
              </a:rPr>
              <a:t>Queries</a:t>
            </a:r>
            <a:r>
              <a:rPr lang="de-DE" altLang="en-US" baseline="0" dirty="0" smtClean="0">
                <a:latin typeface="Arial" panose="020B0604020202020204" pitchFamily="34" charset="0"/>
              </a:rPr>
              <a:t>! </a:t>
            </a:r>
          </a:p>
          <a:p>
            <a:pPr eaLnBrk="1" hangingPunct="1"/>
            <a:r>
              <a:rPr lang="de-DE" altLang="en-US" baseline="0" dirty="0" err="1" smtClean="0">
                <a:latin typeface="Arial" panose="020B0604020202020204" pitchFamily="34" charset="0"/>
              </a:rPr>
              <a:t>glDepthMask</a:t>
            </a:r>
            <a:r>
              <a:rPr lang="de-DE" altLang="en-US" baseline="0" dirty="0" smtClean="0">
                <a:latin typeface="Arial" panose="020B0604020202020204" pitchFamily="34" charset="0"/>
              </a:rPr>
              <a:t>(GL_FALSE) vor </a:t>
            </a:r>
            <a:r>
              <a:rPr lang="de-DE" altLang="en-US" baseline="0" dirty="0" err="1" smtClean="0">
                <a:latin typeface="Arial" panose="020B0604020202020204" pitchFamily="34" charset="0"/>
              </a:rPr>
              <a:t>QueryStart</a:t>
            </a:r>
            <a:r>
              <a:rPr lang="de-DE" altLang="en-US" baseline="0" dirty="0" smtClean="0">
                <a:latin typeface="Arial" panose="020B0604020202020204" pitchFamily="34" charset="0"/>
              </a:rPr>
              <a:t> und </a:t>
            </a:r>
            <a:r>
              <a:rPr lang="de-DE" altLang="en-US" baseline="0" dirty="0" err="1" smtClean="0">
                <a:latin typeface="Arial" panose="020B0604020202020204" pitchFamily="34" charset="0"/>
              </a:rPr>
              <a:t>glDepthMask</a:t>
            </a:r>
            <a:r>
              <a:rPr lang="de-DE" altLang="en-US" baseline="0" dirty="0" smtClean="0">
                <a:latin typeface="Arial" panose="020B0604020202020204" pitchFamily="34" charset="0"/>
              </a:rPr>
              <a:t>(GL_TRUE) danach</a:t>
            </a:r>
          </a:p>
          <a:p>
            <a:pPr eaLnBrk="1" hangingPunct="1"/>
            <a:endParaRPr lang="de-DE" altLang="en-US" baseline="0" dirty="0" smtClean="0">
              <a:latin typeface="Arial" panose="020B06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e-DE" altLang="en-US" sz="1200" dirty="0" smtClean="0">
                <a:solidFill>
                  <a:srgbClr val="808080"/>
                </a:solidFill>
              </a:rPr>
              <a:t>GL_ANY_SAMPLES_PASSED</a:t>
            </a:r>
          </a:p>
          <a:p>
            <a:pPr>
              <a:buClr>
                <a:schemeClr val="bg2"/>
              </a:buClr>
            </a:pPr>
            <a:r>
              <a:rPr lang="de-DE" altLang="en-US" sz="1200" dirty="0" smtClean="0">
                <a:solidFill>
                  <a:srgbClr val="808080"/>
                </a:solidFill>
              </a:rPr>
              <a:t>GL_SAMPLES_PASSED nicht verwendbar, sehr langsam</a:t>
            </a:r>
          </a:p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9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7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A6BE-46A7-4075-BE39-45746E93D4C4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86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A378-6868-4F66-A352-A06E74F640E2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6F17A-3478-417D-9771-3007E6408590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86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136F3-F489-4CBD-8600-F3AE8F02AAF7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EF55-44B5-4FCE-B033-69B8EEF9EF17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7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8B42-5A9E-4B6F-BFB7-6247F4BD5012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6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C680A-AB68-4DBC-B124-B1D74A19B702}" type="datetime1">
              <a:rPr lang="de-DE" smtClean="0"/>
              <a:t>05.04.2019</a:t>
            </a:fld>
            <a:endParaRPr lang="de-DE"/>
          </a:p>
        </p:txBody>
      </p:sp>
      <p:sp>
        <p:nvSpPr>
          <p:cNvPr id="8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2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71514-2173-4715-B399-B388F96C2081}" type="datetime1">
              <a:rPr lang="de-DE" smtClean="0"/>
              <a:t>05.04.2019</a:t>
            </a:fld>
            <a:endParaRPr lang="de-DE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B58-A1F0-44E5-B9FD-A73BA98722E9}" type="datetime1">
              <a:rPr lang="de-DE" smtClean="0"/>
              <a:t>05.04.2019</a:t>
            </a:fld>
            <a:endParaRPr lang="de-DE"/>
          </a:p>
        </p:txBody>
      </p:sp>
      <p:sp>
        <p:nvSpPr>
          <p:cNvPr id="3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48466-7311-40CF-90C7-3AA23CEEA1F3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1A8-70E1-4880-B97C-860D5B62A8C5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5871844F-7B07-42D3-A60F-C405F51ABD53}" type="datetime1">
              <a:rPr lang="de-DE" smtClean="0"/>
              <a:t>05.04.2019</a:t>
            </a:fld>
            <a:endParaRPr lang="de-DE"/>
          </a:p>
        </p:txBody>
      </p:sp>
      <p:sp>
        <p:nvSpPr>
          <p:cNvPr id="1077" name="Rectangle 5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70" descr="Folie_US10_R1na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/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 smtClean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</a:t>
            </a:r>
            <a:r>
              <a:rPr lang="de-DE" dirty="0" smtClean="0"/>
              <a:t>Beschleunigung des </a:t>
            </a:r>
            <a:r>
              <a:rPr lang="de-DE" dirty="0"/>
              <a:t>3D-Renderings großer Datenmengen und komplexer Szenen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 smtClean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 smtClean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 smtClean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 smtClean="0">
                <a:solidFill>
                  <a:srgbClr val="808080"/>
                </a:solidFill>
              </a:rPr>
              <a:t>Dominik Sellenthin	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Chrisitian</a:t>
            </a:r>
            <a:r>
              <a:rPr lang="de-DE" altLang="en-US" sz="1800" dirty="0" smtClean="0">
                <a:solidFill>
                  <a:srgbClr val="808080"/>
                </a:solidFill>
              </a:rPr>
              <a:t>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Stegmaier</a:t>
            </a:r>
            <a:endParaRPr lang="de-DE" altLang="en-US" sz="1800" dirty="0" smtClean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 smtClean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 eaLnBrk="1" hangingPunct="1">
              <a:buClr>
                <a:schemeClr val="bg2"/>
              </a:buClr>
              <a:buNone/>
            </a:pPr>
            <a:r>
              <a:rPr lang="de-DE" altLang="en-US" sz="1800" dirty="0" smtClean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Mehr dynamische Szenen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PSM schwierig zu verwenden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  <a:sym typeface="Wingdings" panose="05000000000000000000" pitchFamily="2" charset="2"/>
              </a:rPr>
              <a:t> </a:t>
            </a:r>
            <a:r>
              <a:rPr lang="de-DE" altLang="en-US" sz="1800" dirty="0" err="1" smtClean="0">
                <a:solidFill>
                  <a:srgbClr val="808080"/>
                </a:solidFill>
                <a:sym typeface="Wingdings" panose="05000000000000000000" pitchFamily="2" charset="2"/>
              </a:rPr>
              <a:t>Occlusion</a:t>
            </a:r>
            <a:r>
              <a:rPr lang="de-DE" altLang="en-US" sz="1800" dirty="0" smtClean="0">
                <a:solidFill>
                  <a:srgbClr val="808080"/>
                </a:solidFill>
                <a:sym typeface="Wingdings" panose="05000000000000000000" pitchFamily="2" charset="2"/>
              </a:rPr>
              <a:t> </a:t>
            </a:r>
            <a:r>
              <a:rPr lang="de-DE" altLang="en-US" sz="1800" dirty="0" err="1" smtClean="0">
                <a:solidFill>
                  <a:srgbClr val="808080"/>
                </a:solidFill>
                <a:sym typeface="Wingdings" panose="05000000000000000000" pitchFamily="2" charset="2"/>
              </a:rPr>
              <a:t>Culling</a:t>
            </a:r>
            <a:endParaRPr lang="de-DE" altLang="en-US" sz="1800" dirty="0" smtClean="0">
              <a:solidFill>
                <a:srgbClr val="808080"/>
              </a:solidFill>
              <a:sym typeface="Wingdings" panose="05000000000000000000" pitchFamily="2" charset="2"/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  <a:sym typeface="Wingdings" panose="05000000000000000000" pitchFamily="2" charset="2"/>
              </a:rPr>
              <a:t>Finde Objekte, die nicht gerendert 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0" dirty="0" smtClean="0">
                <a:solidFill>
                  <a:srgbClr val="808080"/>
                </a:solidFill>
                <a:sym typeface="Wingdings" panose="05000000000000000000" pitchFamily="2" charset="2"/>
              </a:rPr>
              <a:t>     werden sollen</a:t>
            </a:r>
            <a:endParaRPr lang="de-DE" altLang="en-US" sz="1800" dirty="0" smtClean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Ungenutzte CPU</a:t>
            </a:r>
          </a:p>
          <a:p>
            <a:pPr>
              <a:buClr>
                <a:schemeClr val="bg2"/>
              </a:buClr>
            </a:pP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1" y="4220766"/>
            <a:ext cx="4056221" cy="2535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2" y="1685628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Intels Software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Occlusion</a:t>
            </a:r>
            <a:r>
              <a:rPr lang="de-DE" altLang="en-US" sz="1800" dirty="0" smtClean="0">
                <a:solidFill>
                  <a:srgbClr val="808080"/>
                </a:solidFill>
              </a:rPr>
              <a:t>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Culling</a:t>
            </a:r>
            <a:r>
              <a:rPr lang="de-DE" altLang="en-US" sz="1800" dirty="0" smtClean="0">
                <a:solidFill>
                  <a:srgbClr val="808080"/>
                </a:solidFill>
              </a:rPr>
              <a:t> Framework</a:t>
            </a:r>
          </a:p>
          <a:p>
            <a:pPr>
              <a:buClr>
                <a:schemeClr val="bg2"/>
              </a:buClr>
            </a:pPr>
            <a:r>
              <a:rPr lang="de-DE" altLang="en-US" sz="1800" dirty="0" err="1" smtClean="0">
                <a:solidFill>
                  <a:srgbClr val="808080"/>
                </a:solidFill>
              </a:rPr>
              <a:t>Scalar</a:t>
            </a:r>
            <a:endParaRPr lang="de-DE" altLang="en-US" sz="1800" dirty="0" smtClean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SSE - Streaming SIMD Extension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AVX –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Advanced</a:t>
            </a:r>
            <a:r>
              <a:rPr lang="de-DE" altLang="en-US" sz="1800" dirty="0" smtClean="0">
                <a:solidFill>
                  <a:srgbClr val="808080"/>
                </a:solidFill>
              </a:rPr>
              <a:t>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Vector</a:t>
            </a:r>
            <a:r>
              <a:rPr lang="de-DE" altLang="en-US" sz="1800" dirty="0" smtClean="0">
                <a:solidFill>
                  <a:srgbClr val="808080"/>
                </a:solidFill>
              </a:rPr>
              <a:t>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Extensions</a:t>
            </a:r>
            <a:endParaRPr lang="de-DE" altLang="en-US" sz="1800" dirty="0" smtClean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err="1" smtClean="0">
                <a:solidFill>
                  <a:srgbClr val="808080"/>
                </a:solidFill>
              </a:rPr>
              <a:t>Masked</a:t>
            </a:r>
            <a:r>
              <a:rPr lang="de-DE" altLang="en-US" sz="1800" dirty="0" smtClean="0">
                <a:solidFill>
                  <a:srgbClr val="808080"/>
                </a:solidFill>
              </a:rPr>
              <a:t> AVX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(Alle sowohl Single als auch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Multithreaded</a:t>
            </a:r>
            <a:r>
              <a:rPr lang="de-DE" altLang="en-US" sz="1800" dirty="0" smtClean="0">
                <a:solidFill>
                  <a:srgbClr val="808080"/>
                </a:solidFill>
              </a:rPr>
              <a:t>)</a:t>
            </a: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AVX 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Arbeitet mit abgewandeltem hierarchischem Z-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Buffer</a:t>
            </a:r>
            <a:r>
              <a:rPr lang="de-DE" altLang="en-US" sz="1800" dirty="0" smtClean="0">
                <a:solidFill>
                  <a:srgbClr val="808080"/>
                </a:solidFill>
              </a:rPr>
              <a:t> (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HiZ</a:t>
            </a:r>
            <a:r>
              <a:rPr lang="de-DE" altLang="en-US" sz="1800" dirty="0" smtClean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8 SIMD-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lanes</a:t>
            </a:r>
            <a:r>
              <a:rPr lang="de-DE" altLang="en-US" sz="1800" dirty="0" smtClean="0">
                <a:solidFill>
                  <a:srgbClr val="808080"/>
                </a:solidFill>
              </a:rPr>
              <a:t> formen 32x8 Kachel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SIMD-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lane</a:t>
            </a:r>
            <a:r>
              <a:rPr lang="de-DE" altLang="en-US" sz="1800" dirty="0" smtClean="0">
                <a:solidFill>
                  <a:srgbClr val="808080"/>
                </a:solidFill>
              </a:rPr>
              <a:t> als 8x4 Kachel</a:t>
            </a: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/>
          <p:cNvGrpSpPr/>
          <p:nvPr/>
        </p:nvGrpSpPr>
        <p:grpSpPr>
          <a:xfrm>
            <a:off x="2546349" y="4199182"/>
            <a:ext cx="4838700" cy="2011088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 smtClean="0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smtClean="0">
                  <a:latin typeface="+mn-lt"/>
                </a:rPr>
                <a:t>Software </a:t>
              </a:r>
              <a:r>
                <a:rPr lang="de-DE" sz="1100" dirty="0" err="1" smtClean="0">
                  <a:latin typeface="+mn-lt"/>
                </a:rPr>
                <a:t>Occlusion</a:t>
              </a:r>
              <a:r>
                <a:rPr lang="de-DE" sz="1100" dirty="0" smtClean="0">
                  <a:latin typeface="+mn-lt"/>
                </a:rPr>
                <a:t> </a:t>
              </a:r>
              <a:r>
                <a:rPr lang="de-DE" sz="1100" dirty="0" err="1" smtClean="0">
                  <a:latin typeface="+mn-lt"/>
                </a:rPr>
                <a:t>Culling</a:t>
              </a:r>
              <a:r>
                <a:rPr lang="de-DE" sz="1100" dirty="0" smtClean="0">
                  <a:latin typeface="+mn-lt"/>
                </a:rPr>
                <a:t> [1]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Voraussetzung: Unterteilung </a:t>
            </a:r>
            <a:r>
              <a:rPr lang="de-DE" dirty="0" err="1" smtClean="0"/>
              <a:t>Occluder</a:t>
            </a:r>
            <a:r>
              <a:rPr lang="de-DE" dirty="0" smtClean="0"/>
              <a:t>/</a:t>
            </a:r>
            <a:r>
              <a:rPr lang="de-DE" dirty="0" err="1" smtClean="0"/>
              <a:t>Occludee</a:t>
            </a:r>
            <a:endParaRPr lang="de-DE" dirty="0" smtClean="0"/>
          </a:p>
          <a:p>
            <a:pPr marL="400050" indent="-342900"/>
            <a:r>
              <a:rPr lang="de-DE" dirty="0" smtClean="0"/>
              <a:t>Ablauf:</a:t>
            </a:r>
          </a:p>
          <a:p>
            <a:pPr marL="795337" lvl="1" indent="-342900"/>
            <a:r>
              <a:rPr lang="de-DE" dirty="0" err="1" smtClean="0"/>
              <a:t>Occluder</a:t>
            </a:r>
            <a:r>
              <a:rPr lang="de-DE" dirty="0" smtClean="0"/>
              <a:t>:</a:t>
            </a:r>
          </a:p>
          <a:p>
            <a:pPr marL="1190625" lvl="2" indent="-342900"/>
            <a:r>
              <a:rPr lang="de-DE" dirty="0" err="1" smtClean="0"/>
              <a:t>Frustum</a:t>
            </a:r>
            <a:r>
              <a:rPr lang="de-DE" dirty="0" smtClean="0"/>
              <a:t> </a:t>
            </a:r>
            <a:r>
              <a:rPr lang="de-DE" dirty="0" err="1" smtClean="0"/>
              <a:t>Culling</a:t>
            </a:r>
            <a:endParaRPr lang="de-DE" dirty="0" smtClean="0"/>
          </a:p>
          <a:p>
            <a:pPr marL="1190625" lvl="2" indent="-342900"/>
            <a:r>
              <a:rPr lang="de-DE" dirty="0" smtClean="0"/>
              <a:t>Tiefenpuffer-</a:t>
            </a:r>
            <a:r>
              <a:rPr lang="de-DE" dirty="0" err="1" smtClean="0"/>
              <a:t>Rasterisierung</a:t>
            </a:r>
            <a:endParaRPr lang="de-DE" dirty="0"/>
          </a:p>
          <a:p>
            <a:pPr marL="795337" lvl="1" indent="-342900"/>
            <a:r>
              <a:rPr lang="de-DE" dirty="0" err="1" smtClean="0"/>
              <a:t>Occludee</a:t>
            </a:r>
            <a:r>
              <a:rPr lang="de-DE" dirty="0" smtClean="0"/>
              <a:t>:</a:t>
            </a:r>
          </a:p>
          <a:p>
            <a:pPr marL="1190625" lvl="2" indent="-342900"/>
            <a:r>
              <a:rPr lang="de-DE" dirty="0" err="1" smtClean="0"/>
              <a:t>Frustum</a:t>
            </a:r>
            <a:r>
              <a:rPr lang="de-DE" dirty="0" smtClean="0"/>
              <a:t> </a:t>
            </a:r>
            <a:r>
              <a:rPr lang="de-DE" dirty="0" err="1" smtClean="0"/>
              <a:t>Culling</a:t>
            </a:r>
            <a:endParaRPr lang="de-DE" dirty="0" smtClean="0"/>
          </a:p>
          <a:p>
            <a:pPr marL="1190625" lvl="2" indent="-342900"/>
            <a:r>
              <a:rPr lang="de-DE" dirty="0" err="1" smtClean="0"/>
              <a:t>Occlusion</a:t>
            </a:r>
            <a:r>
              <a:rPr lang="de-DE" dirty="0" smtClean="0"/>
              <a:t> </a:t>
            </a:r>
            <a:r>
              <a:rPr lang="de-DE" dirty="0" err="1" smtClean="0"/>
              <a:t>Queries</a:t>
            </a:r>
            <a:endParaRPr lang="de-DE" dirty="0" smtClean="0"/>
          </a:p>
          <a:p>
            <a:pPr marL="795337" lvl="1" indent="-342900"/>
            <a:r>
              <a:rPr lang="de-DE" dirty="0" smtClean="0"/>
              <a:t>Ergebnisweiterleitung an </a:t>
            </a:r>
            <a:r>
              <a:rPr lang="de-DE" dirty="0" err="1" smtClean="0"/>
              <a:t>Renderroutine</a:t>
            </a:r>
            <a:endParaRPr lang="de-DE" dirty="0" smtClean="0"/>
          </a:p>
          <a:p>
            <a:pPr marL="452437" lvl="1" indent="0">
              <a:buNone/>
            </a:pPr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3977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5358" y="1726983"/>
            <a:ext cx="4516945" cy="3758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 smtClean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/>
          <p:cNvGrpSpPr/>
          <p:nvPr/>
        </p:nvGrpSpPr>
        <p:grpSpPr>
          <a:xfrm>
            <a:off x="5115465" y="2628742"/>
            <a:ext cx="4516946" cy="3183891"/>
            <a:chOff x="5115465" y="2628742"/>
            <a:chExt cx="4516946" cy="3183891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 smtClean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 smtClean="0">
                  <a:solidFill>
                    <a:srgbClr val="808080"/>
                  </a:solidFill>
                </a:rPr>
                <a:t>Occludee</a:t>
              </a:r>
              <a:r>
                <a:rPr lang="de-DE" altLang="en-US" sz="1800" kern="0" dirty="0" smtClean="0">
                  <a:solidFill>
                    <a:srgbClr val="808080"/>
                  </a:solidFill>
                </a:rPr>
                <a:t>, kleine Objekte		</a:t>
              </a:r>
              <a:endParaRPr lang="de-DE" altLang="en-US" sz="1800" kern="0" dirty="0" smtClean="0">
                <a:solidFill>
                  <a:srgbClr val="808080"/>
                </a:solidFill>
              </a:endParaRP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98519" y="2628742"/>
            <a:ext cx="4516947" cy="3183890"/>
            <a:chOff x="598519" y="2628742"/>
            <a:chExt cx="4516947" cy="318389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 smtClean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 smtClean="0">
                  <a:solidFill>
                    <a:srgbClr val="808080"/>
                  </a:solidFill>
                </a:rPr>
                <a:t>Occluder</a:t>
              </a:r>
              <a:r>
                <a:rPr lang="de-DE" altLang="en-US" sz="1800" kern="0" dirty="0" smtClean="0">
                  <a:solidFill>
                    <a:srgbClr val="808080"/>
                  </a:solidFill>
                </a:rPr>
                <a:t>, große Objekte		</a:t>
              </a:r>
              <a:endParaRPr lang="de-DE" altLang="en-US" sz="1800" kern="0" dirty="0" smtClean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Tiefenpuffer-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Rasterisierung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pieren 6"/>
          <p:cNvGrpSpPr/>
          <p:nvPr/>
        </p:nvGrpSpPr>
        <p:grpSpPr>
          <a:xfrm>
            <a:off x="394970" y="3010060"/>
            <a:ext cx="9217657" cy="2880519"/>
            <a:chOff x="356871" y="2998868"/>
            <a:chExt cx="9217657" cy="288051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71" y="2998868"/>
              <a:ext cx="4608828" cy="2880518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698" y="2998868"/>
              <a:ext cx="4608830" cy="2880519"/>
            </a:xfrm>
            <a:prstGeom prst="rect">
              <a:avLst/>
            </a:prstGeom>
          </p:spPr>
        </p:pic>
      </p:grp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Renderingdurchlauf</a:t>
            </a:r>
            <a:r>
              <a:rPr lang="de-DE" dirty="0" smtClean="0"/>
              <a:t> mit </a:t>
            </a:r>
            <a:r>
              <a:rPr lang="de-DE" dirty="0" err="1" smtClean="0"/>
              <a:t>Occludermenge</a:t>
            </a:r>
            <a:endParaRPr lang="de-DE" dirty="0" smtClean="0"/>
          </a:p>
          <a:p>
            <a:r>
              <a:rPr lang="de-DE" dirty="0" smtClean="0"/>
              <a:t>Tiefenpuffer wird beschrieben</a:t>
            </a:r>
          </a:p>
          <a:p>
            <a:r>
              <a:rPr lang="de-DE" dirty="0" smtClean="0"/>
              <a:t>Farbpuffer wird nicht beschrieben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2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Pro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Occludee</a:t>
            </a:r>
            <a:r>
              <a:rPr lang="de-DE" altLang="en-US" sz="1800" dirty="0" smtClean="0">
                <a:solidFill>
                  <a:srgbClr val="808080"/>
                </a:solidFill>
              </a:rPr>
              <a:t> eine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Occlusion</a:t>
            </a:r>
            <a:r>
              <a:rPr lang="de-DE" altLang="en-US" sz="1800" dirty="0" smtClean="0">
                <a:solidFill>
                  <a:srgbClr val="808080"/>
                </a:solidFill>
              </a:rPr>
              <a:t> Query (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glQuery</a:t>
            </a:r>
            <a:r>
              <a:rPr lang="de-DE" altLang="en-US" sz="1800" dirty="0" smtClean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Starte alle </a:t>
            </a:r>
            <a:r>
              <a:rPr lang="de-DE" altLang="en-US" sz="1600" dirty="0" err="1" smtClean="0">
                <a:solidFill>
                  <a:srgbClr val="808080"/>
                </a:solidFill>
              </a:rPr>
              <a:t>Queries</a:t>
            </a:r>
            <a:r>
              <a:rPr lang="de-DE" altLang="en-US" sz="1600" dirty="0" smtClean="0">
                <a:solidFill>
                  <a:srgbClr val="808080"/>
                </a:solidFill>
              </a:rPr>
              <a:t> (</a:t>
            </a:r>
            <a:r>
              <a:rPr lang="de-DE" altLang="en-US" sz="1600" dirty="0" err="1" smtClean="0">
                <a:solidFill>
                  <a:srgbClr val="808080"/>
                </a:solidFill>
              </a:rPr>
              <a:t>glBeginQuery</a:t>
            </a:r>
            <a:r>
              <a:rPr lang="de-DE" altLang="en-US" sz="1600" dirty="0" smtClean="0">
                <a:solidFill>
                  <a:srgbClr val="808080"/>
                </a:solidFill>
              </a:rPr>
              <a:t>, </a:t>
            </a:r>
            <a:r>
              <a:rPr lang="de-DE" altLang="en-US" sz="1600" dirty="0" err="1" smtClean="0">
                <a:solidFill>
                  <a:srgbClr val="808080"/>
                </a:solidFill>
              </a:rPr>
              <a:t>glDrawArrays</a:t>
            </a:r>
            <a:r>
              <a:rPr lang="de-DE" altLang="en-US" sz="1600" dirty="0" smtClean="0">
                <a:solidFill>
                  <a:srgbClr val="808080"/>
                </a:solidFill>
              </a:rPr>
              <a:t>, </a:t>
            </a:r>
            <a:r>
              <a:rPr lang="de-DE" altLang="en-US" sz="1600" dirty="0" err="1" smtClean="0">
                <a:solidFill>
                  <a:srgbClr val="808080"/>
                </a:solidFill>
              </a:rPr>
              <a:t>glEndQuery</a:t>
            </a:r>
            <a:r>
              <a:rPr lang="de-DE" altLang="en-US" sz="1600" dirty="0" smtClean="0">
                <a:solidFill>
                  <a:srgbClr val="808080"/>
                </a:solidFill>
              </a:rPr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Hole Ergebnisse aller </a:t>
            </a:r>
            <a:r>
              <a:rPr lang="de-DE" altLang="en-US" sz="1600" dirty="0" err="1" smtClean="0">
                <a:solidFill>
                  <a:srgbClr val="808080"/>
                </a:solidFill>
              </a:rPr>
              <a:t>Queries</a:t>
            </a:r>
            <a:endParaRPr lang="de-DE" altLang="en-US" sz="1600" dirty="0" smtClean="0">
              <a:solidFill>
                <a:srgbClr val="808080"/>
              </a:solidFill>
            </a:endParaRP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 smtClean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Doppelte Anzahl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Queries</a:t>
            </a:r>
            <a:endParaRPr lang="de-DE" altLang="en-US" sz="1800" dirty="0" smtClean="0">
              <a:solidFill>
                <a:srgbClr val="808080"/>
              </a:solidFill>
            </a:endParaRPr>
          </a:p>
          <a:p>
            <a:pPr lvl="1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Einmal für vorherigen Frame</a:t>
            </a:r>
            <a:endParaRPr lang="de-DE" altLang="en-US" sz="1600" dirty="0">
              <a:solidFill>
                <a:srgbClr val="808080"/>
              </a:solidFill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0" dirty="0" smtClean="0">
                <a:solidFill>
                  <a:srgbClr val="808080"/>
                </a:solidFill>
                <a:sym typeface="Wingdings" panose="05000000000000000000" pitchFamily="2" charset="2"/>
              </a:rPr>
              <a:t> keine Warteroutine  keine Wartezeiten</a:t>
            </a: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Clr>
                <a:schemeClr val="bg2"/>
              </a:buClr>
              <a:buNone/>
            </a:pP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Acrobat Document" r:id="rId6" imgW="0" imgH="0" progId="AcroExch.Document.DC">
                  <p:embed/>
                </p:oleObj>
              </mc:Choice>
              <mc:Fallback>
                <p:oleObj name="Acrobat Document" r:id="rId6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2FC6E77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0574" y="104298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299</Words>
  <Application>Microsoft Office PowerPoint</Application>
  <PresentationFormat>Benutzerdefiniert</PresentationFormat>
  <Paragraphs>88</Paragraphs>
  <Slides>9</Slides>
  <Notes>9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Wingdings</vt:lpstr>
      <vt:lpstr>Wingdings 3</vt:lpstr>
      <vt:lpstr>ＭＳ Ｐゴシック</vt:lpstr>
      <vt:lpstr>Times New Roman</vt:lpstr>
      <vt:lpstr>Ppt-Vorlage-NATIONAL-</vt:lpstr>
      <vt:lpstr>Adobe Acrobat Document</vt:lpstr>
      <vt:lpstr>OpenGL-basiertes Software Occlusion Culling zur Beschleunigung des 3D-Renderings großer Datenmengen und komplexer Szenen</vt:lpstr>
      <vt:lpstr>Motivation</vt:lpstr>
      <vt:lpstr>Related Work</vt:lpstr>
      <vt:lpstr>Masked AVX Occlusion Culling</vt:lpstr>
      <vt:lpstr>Occlusion Culling</vt:lpstr>
      <vt:lpstr>Occlusion Culling</vt:lpstr>
      <vt:lpstr>Tiefenpuffer-Rasterisierung</vt:lpstr>
      <vt:lpstr>Occlusion Queries</vt:lpstr>
      <vt:lpstr>PowerPoint-Präsentation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Dominik Sellenthin</dc:creator>
  <cp:lastModifiedBy>Dominik Sellenthin</cp:lastModifiedBy>
  <cp:revision>26</cp:revision>
  <dcterms:created xsi:type="dcterms:W3CDTF">2019-04-05T09:01:03Z</dcterms:created>
  <dcterms:modified xsi:type="dcterms:W3CDTF">2019-04-05T11:56:55Z</dcterms:modified>
</cp:coreProperties>
</file>